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9" r:id="rId4"/>
    <p:sldMasterId id="2147483700" r:id="rId5"/>
    <p:sldMasterId id="2147483701" r:id="rId6"/>
  </p:sldMasterIdLst>
  <p:notesMasterIdLst>
    <p:notesMasterId r:id="rId19"/>
  </p:notesMasterIdLst>
  <p:sldIdLst>
    <p:sldId id="256" r:id="rId7"/>
    <p:sldId id="267" r:id="rId8"/>
    <p:sldId id="371" r:id="rId9"/>
    <p:sldId id="372" r:id="rId10"/>
    <p:sldId id="341" r:id="rId11"/>
    <p:sldId id="373" r:id="rId12"/>
    <p:sldId id="346" r:id="rId13"/>
    <p:sldId id="374" r:id="rId14"/>
    <p:sldId id="376" r:id="rId15"/>
    <p:sldId id="377" r:id="rId16"/>
    <p:sldId id="266" r:id="rId17"/>
    <p:sldId id="378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Michroma" panose="020B0604020202020204" charset="0"/>
      <p:regular r:id="rId28"/>
    </p:embeddedFont>
    <p:embeddedFont>
      <p:font typeface="Montserrat Medium" panose="020B0604020202020204" charset="0"/>
      <p:regular r:id="rId29"/>
      <p:bold r:id="rId30"/>
      <p:italic r:id="rId31"/>
      <p:boldItalic r:id="rId32"/>
    </p:embeddedFont>
    <p:embeddedFont>
      <p:font typeface="Segoe UI" panose="020B0502040204020203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26F7AA-F631-4934-AC2F-783C08516A04}" v="2" dt="2021-01-27T11:36:59.062"/>
    <p1510:client id="{8F848953-640C-43C0-9D4E-93C16F0AB669}" v="7" dt="2021-01-27T11:44:27.8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8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6" name="Google Shape;31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9539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0:notes"/>
          <p:cNvSpPr txBox="1">
            <a:spLocks noGrp="1"/>
          </p:cNvSpPr>
          <p:nvPr>
            <p:ph type="body" idx="1"/>
          </p:nvPr>
        </p:nvSpPr>
        <p:spPr>
          <a:xfrm>
            <a:off x="685583" y="4400004"/>
            <a:ext cx="5486700" cy="36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9" name="Google Shape;3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04782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bg>
      <p:bgPr>
        <a:solidFill>
          <a:schemeClr val="lt1"/>
        </a:solid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5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99675" y="-2195267"/>
            <a:ext cx="6240889" cy="493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6225" y="1778860"/>
            <a:ext cx="6240889" cy="493357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76391" y="2263477"/>
            <a:ext cx="29985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76391" y="443059"/>
            <a:ext cx="32733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Michroma"/>
              <a:buNone/>
              <a:defRPr sz="49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4" name="Google Shape;64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61534" cy="515212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1"/>
          <p:cNvSpPr/>
          <p:nvPr/>
        </p:nvSpPr>
        <p:spPr>
          <a:xfrm>
            <a:off x="-5777" y="3127729"/>
            <a:ext cx="6142535" cy="2020426"/>
          </a:xfrm>
          <a:custGeom>
            <a:avLst/>
            <a:gdLst/>
            <a:ahLst/>
            <a:cxnLst/>
            <a:rect l="l" t="t" r="r" b="b"/>
            <a:pathLst>
              <a:path w="16714381" h="6679093" extrusionOk="0">
                <a:moveTo>
                  <a:pt x="0" y="6679093"/>
                </a:moveTo>
                <a:cubicBezTo>
                  <a:pt x="7089" y="4452729"/>
                  <a:pt x="14177" y="2226364"/>
                  <a:pt x="21266" y="0"/>
                </a:cubicBezTo>
                <a:lnTo>
                  <a:pt x="16714381" y="6679093"/>
                </a:lnTo>
                <a:lnTo>
                  <a:pt x="0" y="667909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66" name="Google Shape;6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1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">
  <p:cSld name="4_Title Slide">
    <p:bg>
      <p:bgPr>
        <a:solidFill>
          <a:schemeClr val="lt1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246" y="-558884"/>
            <a:ext cx="5726122" cy="4526637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bg>
      <p:bgPr>
        <a:solidFill>
          <a:schemeClr val="lt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2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269769" y="855009"/>
            <a:ext cx="40344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ctrTitle"/>
          </p:nvPr>
        </p:nvSpPr>
        <p:spPr>
          <a:xfrm>
            <a:off x="269769" y="444661"/>
            <a:ext cx="40344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Michroma"/>
              <a:buNone/>
              <a:defRPr sz="3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1" name="Google Shape;8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2280" y="298907"/>
            <a:ext cx="6711485" cy="5305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5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66414" y="-8732"/>
            <a:ext cx="2183151" cy="1725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Just title, Blue border">
  <p:cSld name="10_Just title, Blue bor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Just title, Blue border">
  <p:cSld name="12_Just title, Blue border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6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body" idx="7"/>
          </p:nvPr>
        </p:nvSpPr>
        <p:spPr>
          <a:xfrm>
            <a:off x="2488634" y="2946121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8"/>
          </p:nvPr>
        </p:nvSpPr>
        <p:spPr>
          <a:xfrm>
            <a:off x="4698467" y="2946121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9"/>
          </p:nvPr>
        </p:nvSpPr>
        <p:spPr>
          <a:xfrm>
            <a:off x="6908300" y="2946121"/>
            <a:ext cx="1970100" cy="1438500"/>
          </a:xfrm>
          <a:prstGeom prst="rect">
            <a:avLst/>
          </a:prstGeom>
          <a:solidFill>
            <a:srgbClr val="03E1E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Just title, Blue border">
  <p:cSld name="13_Just title, Blue border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body" idx="2"/>
          </p:nvPr>
        </p:nvSpPr>
        <p:spPr>
          <a:xfrm>
            <a:off x="265535" y="1221994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body" idx="3"/>
          </p:nvPr>
        </p:nvSpPr>
        <p:spPr>
          <a:xfrm>
            <a:off x="2475368" y="1221994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4"/>
          </p:nvPr>
        </p:nvSpPr>
        <p:spPr>
          <a:xfrm>
            <a:off x="4685201" y="1221994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5"/>
          </p:nvPr>
        </p:nvSpPr>
        <p:spPr>
          <a:xfrm>
            <a:off x="6895034" y="1221994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body" idx="6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body" idx="7"/>
          </p:nvPr>
        </p:nvSpPr>
        <p:spPr>
          <a:xfrm>
            <a:off x="2475368" y="2946121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body" idx="8"/>
          </p:nvPr>
        </p:nvSpPr>
        <p:spPr>
          <a:xfrm>
            <a:off x="4685201" y="2946121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body" idx="9"/>
          </p:nvPr>
        </p:nvSpPr>
        <p:spPr>
          <a:xfrm>
            <a:off x="6895034" y="2946121"/>
            <a:ext cx="1970100" cy="1438500"/>
          </a:xfrm>
          <a:prstGeom prst="rect">
            <a:avLst/>
          </a:prstGeom>
          <a:solidFill>
            <a:srgbClr val="FF9C37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Just title, Blue border">
  <p:cSld name="14_Just title, Blue bord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3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6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7"/>
          </p:nvPr>
        </p:nvSpPr>
        <p:spPr>
          <a:xfrm>
            <a:off x="2488634" y="2946121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8"/>
          </p:nvPr>
        </p:nvSpPr>
        <p:spPr>
          <a:xfrm>
            <a:off x="4698467" y="2946121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body" idx="9"/>
          </p:nvPr>
        </p:nvSpPr>
        <p:spPr>
          <a:xfrm>
            <a:off x="6908300" y="2946121"/>
            <a:ext cx="1970100" cy="1438500"/>
          </a:xfrm>
          <a:prstGeom prst="rect">
            <a:avLst/>
          </a:prstGeom>
          <a:solidFill>
            <a:srgbClr val="F84E80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Just title, Blue border">
  <p:cSld name="15_Just title, Blue border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body" idx="6"/>
          </p:nvPr>
        </p:nvSpPr>
        <p:spPr>
          <a:xfrm>
            <a:off x="278801" y="2946121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7"/>
          </p:nvPr>
        </p:nvSpPr>
        <p:spPr>
          <a:xfrm>
            <a:off x="2488634" y="2946121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p24"/>
          <p:cNvSpPr txBox="1">
            <a:spLocks noGrp="1"/>
          </p:cNvSpPr>
          <p:nvPr>
            <p:ph type="body" idx="8"/>
          </p:nvPr>
        </p:nvSpPr>
        <p:spPr>
          <a:xfrm>
            <a:off x="4698467" y="2946121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24"/>
          <p:cNvSpPr txBox="1">
            <a:spLocks noGrp="1"/>
          </p:cNvSpPr>
          <p:nvPr>
            <p:ph type="body" idx="9"/>
          </p:nvPr>
        </p:nvSpPr>
        <p:spPr>
          <a:xfrm>
            <a:off x="6908300" y="2946121"/>
            <a:ext cx="1970100" cy="1438500"/>
          </a:xfrm>
          <a:prstGeom prst="rect">
            <a:avLst/>
          </a:prstGeom>
          <a:solidFill>
            <a:srgbClr val="18DF91">
              <a:alpha val="4705"/>
            </a:srgbClr>
          </a:solidFill>
          <a:ln>
            <a:noFill/>
          </a:ln>
        </p:spPr>
        <p:txBody>
          <a:bodyPr spcFirstLastPara="1" wrap="square" lIns="65450" tIns="65450" rIns="65450" bIns="6545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12012"/>
            <a:ext cx="9144005" cy="10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Slide">
  <p:cSld name="14_Title Slid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80560" cy="513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5"/>
          <p:cNvSpPr txBox="1">
            <a:spLocks noGrp="1"/>
          </p:cNvSpPr>
          <p:nvPr>
            <p:ph type="body" idx="1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body" idx="2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>
            <a:lvl1pPr marL="457200" marR="0" lvl="0" indent="-3111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3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Slide">
  <p:cSld name="16_Title Slide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 rotWithShape="1">
          <a:blip r:embed="rId2">
            <a:alphaModFix/>
          </a:blip>
          <a:srcRect t="-70"/>
          <a:stretch/>
        </p:blipFill>
        <p:spPr>
          <a:xfrm rot="10800000" flipH="1">
            <a:off x="335" y="4915"/>
            <a:ext cx="1880832" cy="5141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 txBox="1">
            <a:spLocks noGrp="1"/>
          </p:cNvSpPr>
          <p:nvPr>
            <p:ph type="body" idx="1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p26"/>
          <p:cNvSpPr txBox="1">
            <a:spLocks noGrp="1"/>
          </p:cNvSpPr>
          <p:nvPr>
            <p:ph type="body" idx="2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>
            <a:lvl1pPr marL="457200" marR="0" lvl="0" indent="-3111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subTitle" idx="3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Slide">
  <p:cSld name="17_Title Slid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880560" cy="5138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929" y="3426405"/>
            <a:ext cx="1975372" cy="1561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7"/>
          <p:cNvSpPr txBox="1">
            <a:spLocks noGrp="1"/>
          </p:cNvSpPr>
          <p:nvPr>
            <p:ph type="body" idx="1"/>
          </p:nvPr>
        </p:nvSpPr>
        <p:spPr>
          <a:xfrm>
            <a:off x="2265194" y="426700"/>
            <a:ext cx="66090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7"/>
          <p:cNvSpPr txBox="1">
            <a:spLocks noGrp="1"/>
          </p:cNvSpPr>
          <p:nvPr>
            <p:ph type="body" idx="2"/>
          </p:nvPr>
        </p:nvSpPr>
        <p:spPr>
          <a:xfrm>
            <a:off x="2265194" y="891821"/>
            <a:ext cx="6609000" cy="3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>
            <a:lvl1pPr marL="457200" marR="0" lvl="0" indent="-3111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857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3"/>
          </p:nvPr>
        </p:nvSpPr>
        <p:spPr>
          <a:xfrm>
            <a:off x="269769" y="430309"/>
            <a:ext cx="1419300" cy="29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8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Body copy pages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Just title, Blue border">
  <p:cSld name="1_Just title, Blue border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9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7" name="Google Shape;187;p29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3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Just title, Blue border">
  <p:cSld name="2_Just title, Blue bord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0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Google Shape;193;p30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body" idx="3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Just title, Blue border">
  <p:cSld name="3_Just title, Blue border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1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Google Shape;199;p31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85953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body" idx="3"/>
          </p:nvPr>
        </p:nvSpPr>
        <p:spPr>
          <a:xfrm>
            <a:off x="278801" y="1687116"/>
            <a:ext cx="85953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Just title, Blue border">
  <p:cSld name="4_Just title, Blue border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32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p32"/>
          <p:cNvSpPr txBox="1">
            <a:spLocks noGrp="1"/>
          </p:cNvSpPr>
          <p:nvPr>
            <p:ph type="body" idx="3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body" idx="4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body" idx="5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Just title, Blue border">
  <p:cSld name="6_Just title, Blue bor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701"/>
            <a:ext cx="9143669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p33"/>
          <p:cNvSpPr txBox="1">
            <a:spLocks noGrp="1"/>
          </p:cNvSpPr>
          <p:nvPr>
            <p:ph type="body" idx="3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33"/>
          <p:cNvSpPr txBox="1">
            <a:spLocks noGrp="1"/>
          </p:cNvSpPr>
          <p:nvPr>
            <p:ph type="body" idx="4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body" idx="5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Just title, Blue border">
  <p:cSld name="7_Just title, Blue border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4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Google Shape;221;p34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Google Shape;222;p34"/>
          <p:cNvSpPr txBox="1">
            <a:spLocks noGrp="1"/>
          </p:cNvSpPr>
          <p:nvPr>
            <p:ph type="body" idx="3"/>
          </p:nvPr>
        </p:nvSpPr>
        <p:spPr>
          <a:xfrm>
            <a:off x="278801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Google Shape;223;p34"/>
          <p:cNvSpPr txBox="1">
            <a:spLocks noGrp="1"/>
          </p:cNvSpPr>
          <p:nvPr>
            <p:ph type="body" idx="4"/>
          </p:nvPr>
        </p:nvSpPr>
        <p:spPr>
          <a:xfrm>
            <a:off x="4695456" y="1221994"/>
            <a:ext cx="4183200" cy="3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Google Shape;224;p34"/>
          <p:cNvSpPr txBox="1">
            <a:spLocks noGrp="1"/>
          </p:cNvSpPr>
          <p:nvPr>
            <p:ph type="body" idx="5"/>
          </p:nvPr>
        </p:nvSpPr>
        <p:spPr>
          <a:xfrm>
            <a:off x="4695456" y="1687116"/>
            <a:ext cx="4183200" cy="29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857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730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•"/>
              <a:defRPr sz="7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794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l="178" r="178"/>
          <a:stretch/>
        </p:blipFill>
        <p:spPr>
          <a:xfrm>
            <a:off x="0" y="4111216"/>
            <a:ext cx="9144010" cy="1036456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Just title, Blue border">
  <p:cSld name="8_Just title, Blue bor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5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Google Shape;229;p35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Google Shape;230;p35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Google Shape;231;p35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Just title, Blue border">
  <p:cSld name="9_Just title, Blue bor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73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6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Google Shape;237;p36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Just title, Blue border">
  <p:cSld name="11_Just title, Blue border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2" cy="733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6223" y="0"/>
            <a:ext cx="1467251" cy="1159897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7"/>
          <p:cNvSpPr txBox="1">
            <a:spLocks noGrp="1"/>
          </p:cNvSpPr>
          <p:nvPr>
            <p:ph type="subTitle" idx="1"/>
          </p:nvPr>
        </p:nvSpPr>
        <p:spPr>
          <a:xfrm>
            <a:off x="269769" y="234073"/>
            <a:ext cx="6181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body" idx="2"/>
          </p:nvPr>
        </p:nvSpPr>
        <p:spPr>
          <a:xfrm>
            <a:off x="278801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 txBox="1">
            <a:spLocks noGrp="1"/>
          </p:cNvSpPr>
          <p:nvPr>
            <p:ph type="body" idx="3"/>
          </p:nvPr>
        </p:nvSpPr>
        <p:spPr>
          <a:xfrm>
            <a:off x="2488634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4"/>
          </p:nvPr>
        </p:nvSpPr>
        <p:spPr>
          <a:xfrm>
            <a:off x="4698467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body" idx="5"/>
          </p:nvPr>
        </p:nvSpPr>
        <p:spPr>
          <a:xfrm>
            <a:off x="6908300" y="1221994"/>
            <a:ext cx="1970100" cy="34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Slide">
  <p:cSld name="13_Title Slide"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2" cy="5138588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9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2" cy="513859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1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Slide">
  <p:cSld name="9_Title Slide"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335" y="4914"/>
            <a:ext cx="9143672" cy="514199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2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1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chemeClr val="l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Thanks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0" y="4112201"/>
            <a:ext cx="9143673" cy="10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  <p15:guide id="4" orient="horz" pos="244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112011"/>
            <a:ext cx="9145303" cy="103050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411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7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bg>
      <p:bgPr>
        <a:solidFill>
          <a:schemeClr val="lt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5304" cy="513950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7"/>
          <p:cNvSpPr txBox="1"/>
          <p:nvPr/>
        </p:nvSpPr>
        <p:spPr>
          <a:xfrm>
            <a:off x="11507627" y="-1237938"/>
            <a:ext cx="84000" cy="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rgbClr val="000000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pic>
        <p:nvPicPr>
          <p:cNvPr id="37" name="Google Shape;3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8884" y="-876942"/>
            <a:ext cx="6240889" cy="4933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558" y="77498"/>
            <a:ext cx="6240889" cy="493357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3" name="Google Shape;43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654" y="-6413"/>
            <a:ext cx="9167310" cy="515852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8"/>
          <p:cNvSpPr/>
          <p:nvPr/>
        </p:nvSpPr>
        <p:spPr>
          <a:xfrm>
            <a:off x="-5777" y="3127729"/>
            <a:ext cx="6142535" cy="2020426"/>
          </a:xfrm>
          <a:custGeom>
            <a:avLst/>
            <a:gdLst/>
            <a:ahLst/>
            <a:cxnLst/>
            <a:rect l="l" t="t" r="r" b="b"/>
            <a:pathLst>
              <a:path w="16714381" h="6679093" extrusionOk="0">
                <a:moveTo>
                  <a:pt x="0" y="6679093"/>
                </a:moveTo>
                <a:cubicBezTo>
                  <a:pt x="7089" y="4452729"/>
                  <a:pt x="14177" y="2226364"/>
                  <a:pt x="21266" y="0"/>
                </a:cubicBezTo>
                <a:lnTo>
                  <a:pt x="16714381" y="6679093"/>
                </a:lnTo>
                <a:lnTo>
                  <a:pt x="0" y="667909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45" name="Google Shape;45;p8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7" name="Google Shape;4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0" name="Google Shape;50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811" y="3430"/>
            <a:ext cx="9170007" cy="5148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3">
            <a:alphaModFix/>
          </a:blip>
          <a:srcRect t="209" b="199"/>
          <a:stretch/>
        </p:blipFill>
        <p:spPr>
          <a:xfrm>
            <a:off x="-6811" y="3129770"/>
            <a:ext cx="6139762" cy="2025429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4" name="Google Shape;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1550" tIns="41550" rIns="41550" bIns="4155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703" y="0"/>
            <a:ext cx="9146718" cy="515211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"/>
          <p:cNvSpPr/>
          <p:nvPr/>
        </p:nvSpPr>
        <p:spPr>
          <a:xfrm>
            <a:off x="-5777" y="3127729"/>
            <a:ext cx="6142535" cy="2020426"/>
          </a:xfrm>
          <a:custGeom>
            <a:avLst/>
            <a:gdLst/>
            <a:ahLst/>
            <a:cxnLst/>
            <a:rect l="l" t="t" r="r" b="b"/>
            <a:pathLst>
              <a:path w="16714381" h="6679093" extrusionOk="0">
                <a:moveTo>
                  <a:pt x="0" y="6679093"/>
                </a:moveTo>
                <a:cubicBezTo>
                  <a:pt x="7089" y="4452729"/>
                  <a:pt x="14177" y="2226364"/>
                  <a:pt x="21266" y="0"/>
                </a:cubicBezTo>
                <a:lnTo>
                  <a:pt x="16714381" y="6679093"/>
                </a:lnTo>
                <a:lnTo>
                  <a:pt x="0" y="6679093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600" b="0" i="0" u="none" strike="noStrike" cap="none">
              <a:solidFill>
                <a:schemeClr val="lt1"/>
              </a:solidFill>
              <a:latin typeface="Michroma"/>
              <a:ea typeface="Michroma"/>
              <a:cs typeface="Michroma"/>
              <a:sym typeface="Michroma"/>
            </a:endParaRPr>
          </a:p>
        </p:txBody>
      </p:sp>
      <p:sp>
        <p:nvSpPr>
          <p:cNvPr id="59" name="Google Shape;59;p10"/>
          <p:cNvSpPr txBox="1">
            <a:spLocks noGrp="1"/>
          </p:cNvSpPr>
          <p:nvPr>
            <p:ph type="subTitle" idx="1"/>
          </p:nvPr>
        </p:nvSpPr>
        <p:spPr>
          <a:xfrm>
            <a:off x="269769" y="4765732"/>
            <a:ext cx="6181800" cy="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R="0" lvl="2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R="0" lvl="3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R="0" lvl="4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R="0" lvl="5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ctrTitle"/>
          </p:nvPr>
        </p:nvSpPr>
        <p:spPr>
          <a:xfrm>
            <a:off x="269769" y="4450022"/>
            <a:ext cx="6181800" cy="2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ichroma"/>
              <a:buNone/>
              <a:defRPr sz="2600" b="0" i="0" u="none" strike="noStrike" cap="none">
                <a:solidFill>
                  <a:schemeClr val="lt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1" name="Google Shape;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3888" y="3354788"/>
            <a:ext cx="2277649" cy="1800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170">
          <p15:clr>
            <a:srgbClr val="FBAE40"/>
          </p15:clr>
        </p15:guide>
        <p15:guide id="4" orient="horz" pos="271">
          <p15:clr>
            <a:srgbClr val="FBAE40"/>
          </p15:clr>
        </p15:guide>
        <p15:guide id="5" orient="horz" pos="31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>
            <a:off x="0" y="2290917"/>
            <a:ext cx="9144000" cy="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None/>
            </a:pPr>
            <a:r>
              <a:rPr lang="en-GB" sz="25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rPr>
              <a:t>Title pages</a:t>
            </a:r>
            <a:endParaRPr sz="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70">
          <p15:clr>
            <a:srgbClr val="F26B43"/>
          </p15:clr>
        </p15:guide>
        <p15:guide id="3" pos="5590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3109">
          <p15:clr>
            <a:srgbClr val="F26B43"/>
          </p15:clr>
        </p15:guide>
        <p15:guide id="6" orient="horz" pos="29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pos="170">
          <p15:clr>
            <a:srgbClr val="F26B43"/>
          </p15:clr>
        </p15:guide>
        <p15:guide id="3" pos="5590">
          <p15:clr>
            <a:srgbClr val="F26B43"/>
          </p15:clr>
        </p15:guide>
        <p15:guide id="4" orient="horz" pos="1620">
          <p15:clr>
            <a:srgbClr val="F26B43"/>
          </p15:clr>
        </p15:guide>
        <p15:guide id="5" orient="horz" pos="2920">
          <p15:clr>
            <a:srgbClr val="F26B43"/>
          </p15:clr>
        </p15:guide>
        <p15:guide id="6" orient="horz" pos="754">
          <p15:clr>
            <a:srgbClr val="F26B43"/>
          </p15:clr>
        </p15:guide>
        <p15:guide id="7" orient="horz" pos="269">
          <p15:clr>
            <a:srgbClr val="F26B43"/>
          </p15:clr>
        </p15:guide>
        <p15:guide id="8" pos="142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628979" y="273637"/>
            <a:ext cx="7886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body" idx="1"/>
          </p:nvPr>
        </p:nvSpPr>
        <p:spPr>
          <a:xfrm>
            <a:off x="628979" y="1368905"/>
            <a:ext cx="7886100" cy="32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t" anchorCtr="0">
            <a:noAutofit/>
          </a:bodyPr>
          <a:lstStyle>
            <a:lvl1pPr marL="457200" marR="0" lvl="0" indent="-3111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Char char="•"/>
              <a:defRPr sz="13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1371600" marR="0" lvl="2" indent="-28575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1828800" marR="0" lvl="3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marL="2743200" marR="0" lvl="5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794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dt" idx="10"/>
          </p:nvPr>
        </p:nvSpPr>
        <p:spPr>
          <a:xfrm>
            <a:off x="628979" y="476734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ftr" idx="11"/>
          </p:nvPr>
        </p:nvSpPr>
        <p:spPr>
          <a:xfrm>
            <a:off x="3028767" y="4767340"/>
            <a:ext cx="30864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sz="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sldNum" idx="12"/>
          </p:nvPr>
        </p:nvSpPr>
        <p:spPr>
          <a:xfrm>
            <a:off x="6457859" y="4767340"/>
            <a:ext cx="2057100" cy="2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550" tIns="20775" rIns="41550" bIns="207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"/>
              <a:buFont typeface="Arial"/>
              <a:buNone/>
              <a:defRPr sz="500" b="0" i="0" u="none" strike="noStrike" cap="none">
                <a:solidFill>
                  <a:srgbClr val="888888"/>
                </a:solidFill>
                <a:latin typeface="Michroma"/>
                <a:ea typeface="Michroma"/>
                <a:cs typeface="Michroma"/>
                <a:sym typeface="Michrom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earencs.com/sign-up-to-nc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youtube.com/watch?v=tDnb9wWhPqE" TargetMode="Externa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randomwordgenerator.com/letter.php" TargetMode="Externa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prospects.ac.uk/job-profiles/browse-a-to-z" TargetMode="Externa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C37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56"/>
          <p:cNvSpPr txBox="1">
            <a:spLocks noGrp="1"/>
          </p:cNvSpPr>
          <p:nvPr>
            <p:ph type="ctrTitle"/>
          </p:nvPr>
        </p:nvSpPr>
        <p:spPr>
          <a:xfrm>
            <a:off x="276400" y="443050"/>
            <a:ext cx="34998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7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00"/>
              <a:buFont typeface="Michroma"/>
              <a:buNone/>
            </a:pPr>
            <a:r>
              <a:rPr lang="en-GB" sz="3000" b="1" dirty="0">
                <a:latin typeface="Century Gothic" panose="020B0502020202020204" pitchFamily="34" charset="0"/>
              </a:rPr>
              <a:t>Career options &amp; Goal setting</a:t>
            </a:r>
            <a:endParaRPr sz="3000" b="1" dirty="0"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B836BA-2DE2-4A6E-AC9A-BF9D251D779A}"/>
              </a:ext>
            </a:extLst>
          </p:cNvPr>
          <p:cNvSpPr txBox="1"/>
          <p:nvPr/>
        </p:nvSpPr>
        <p:spPr>
          <a:xfrm>
            <a:off x="211666" y="2772620"/>
            <a:ext cx="6011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“ Choose a </a:t>
            </a:r>
            <a:r>
              <a:rPr lang="en-GB" b="1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job</a:t>
            </a:r>
            <a:r>
              <a:rPr lang="en-GB" b="0" i="0" dirty="0">
                <a:solidFill>
                  <a:schemeClr val="bg1"/>
                </a:solidFill>
                <a:effectLst/>
                <a:latin typeface="Century Gothic" panose="020B0502020202020204" pitchFamily="34" charset="0"/>
              </a:rPr>
              <a:t> you love, and you will never have to work a day in your life." </a:t>
            </a:r>
            <a:endParaRPr lang="en-GB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Goal setting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32B5C-751B-4046-A6C7-B03D9B84933D}"/>
              </a:ext>
            </a:extLst>
          </p:cNvPr>
          <p:cNvSpPr txBox="1"/>
          <p:nvPr/>
        </p:nvSpPr>
        <p:spPr>
          <a:xfrm>
            <a:off x="656425" y="1156803"/>
            <a:ext cx="7329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After you have thought about your steps start to take them one at a time and make a note of when you have completed a step, if something changes along the way accept it and adapt to it and you can reach your goals whatever they maybe!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EED277-1818-44BE-B7C6-3B64C5173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880" y="2816674"/>
            <a:ext cx="3230653" cy="209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2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FEBC4FF-22D3-47C0-9270-8DAF0E500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251" y="1135569"/>
            <a:ext cx="6123137" cy="426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26236A8-A8B1-4AC6-9F6D-E6493CC6C206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DD523-A0DE-4E71-B03E-B3BFA90D4064}"/>
              </a:ext>
            </a:extLst>
          </p:cNvPr>
          <p:cNvSpPr txBox="1"/>
          <p:nvPr/>
        </p:nvSpPr>
        <p:spPr>
          <a:xfrm>
            <a:off x="935531" y="2253605"/>
            <a:ext cx="70385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Michroma" panose="020B0604020202020204" charset="0"/>
              </a:rPr>
              <a:t>You now know how to create your own Career Goals and steps to get there!</a:t>
            </a:r>
          </a:p>
        </p:txBody>
      </p:sp>
    </p:spTree>
    <p:extLst>
      <p:ext uri="{BB962C8B-B14F-4D97-AF65-F5344CB8AC3E}">
        <p14:creationId xmlns:p14="http://schemas.microsoft.com/office/powerpoint/2010/main" val="262811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6236A8-A8B1-4AC6-9F6D-E6493CC6C206}"/>
              </a:ext>
            </a:extLst>
          </p:cNvPr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2DD523-A0DE-4E71-B03E-B3BFA90D4064}"/>
              </a:ext>
            </a:extLst>
          </p:cNvPr>
          <p:cNvSpPr txBox="1"/>
          <p:nvPr/>
        </p:nvSpPr>
        <p:spPr>
          <a:xfrm>
            <a:off x="1169892" y="806744"/>
            <a:ext cx="70385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Michroma" panose="020B0604020202020204" charset="0"/>
              </a:rPr>
              <a:t>If you would like to find out more information about the </a:t>
            </a:r>
            <a:r>
              <a:rPr lang="en-GB" sz="2800" b="1" i="1" dirty="0">
                <a:solidFill>
                  <a:schemeClr val="bg1"/>
                </a:solidFill>
                <a:latin typeface="Michroma" panose="020B0604020202020204" charset="0"/>
              </a:rPr>
              <a:t>‘NCS SUMMER 2021’ </a:t>
            </a:r>
            <a:r>
              <a:rPr lang="en-GB" sz="2800" b="1" dirty="0">
                <a:solidFill>
                  <a:schemeClr val="bg1"/>
                </a:solidFill>
                <a:latin typeface="Michroma" panose="020B0604020202020204" charset="0"/>
              </a:rPr>
              <a:t>opportunity, go straight to our website and pre-register your interest today by clicking the link below!</a:t>
            </a:r>
          </a:p>
          <a:p>
            <a:pPr algn="ctr"/>
            <a:endParaRPr lang="en-GB" sz="2800" b="1" dirty="0">
              <a:solidFill>
                <a:schemeClr val="bg1"/>
              </a:solidFill>
              <a:latin typeface="Michroma" panose="020B0604020202020204" charset="0"/>
            </a:endParaRPr>
          </a:p>
          <a:p>
            <a:pPr algn="ctr"/>
            <a:r>
              <a:rPr lang="en-GB" sz="2800" b="1" dirty="0">
                <a:solidFill>
                  <a:schemeClr val="bg1"/>
                </a:solidFill>
                <a:latin typeface="Michroma" panose="020B0604020202020204" charset="0"/>
                <a:hlinkClick r:id="rId3"/>
              </a:rPr>
              <a:t>Pre– Register Here</a:t>
            </a:r>
            <a:endParaRPr lang="en-GB" sz="2800" b="1" dirty="0">
              <a:solidFill>
                <a:schemeClr val="bg1"/>
              </a:solidFill>
              <a:latin typeface="Michroma" panose="020B0604020202020204" charset="0"/>
            </a:endParaRPr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D182B85D-BFF8-4319-93F9-2A01975B873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08" y="-99719"/>
            <a:ext cx="2562860" cy="1812925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E2C8D23F-8050-4FA2-AC16-2121EBFACC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33" y="3330575"/>
            <a:ext cx="2562860" cy="181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Intro to NCS</a:t>
            </a:r>
          </a:p>
        </p:txBody>
      </p:sp>
      <p:pic>
        <p:nvPicPr>
          <p:cNvPr id="2" name="intro to careers">
            <a:hlinkClick r:id="" action="ppaction://media"/>
            <a:extLst>
              <a:ext uri="{FF2B5EF4-FFF2-40B4-BE49-F238E27FC236}">
                <a16:creationId xmlns:a16="http://schemas.microsoft.com/office/drawing/2014/main" id="{4FCF542D-A793-4807-96AD-CA0ABE9AA8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9122" y="1250097"/>
            <a:ext cx="5555556" cy="31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2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University or apprenticeships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622C24-A076-41AA-B773-64029EEBBC80}"/>
              </a:ext>
            </a:extLst>
          </p:cNvPr>
          <p:cNvSpPr txBox="1"/>
          <p:nvPr/>
        </p:nvSpPr>
        <p:spPr>
          <a:xfrm>
            <a:off x="131563" y="754665"/>
            <a:ext cx="73296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It’s a popular question.. do I go to university or do an apprenticeship?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and it can be hard to know what one is the right choice.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However it ultimately comes down to you and how you work/learn best. 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We have included a link to a 5 minute video that will tell you a little bit more about universities or apprenticeships.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10E859-A565-4F62-813F-C1AD7BD38AEA}"/>
              </a:ext>
            </a:extLst>
          </p:cNvPr>
          <p:cNvSpPr/>
          <p:nvPr/>
        </p:nvSpPr>
        <p:spPr>
          <a:xfrm>
            <a:off x="131563" y="3656244"/>
            <a:ext cx="4249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hlinkClick r:id="rId2" tooltip="https://www.youtube.com/watch?v=tdnb9wwhpqe"/>
              </a:rPr>
              <a:t>https://www.youtube.com/watch?v=tDnb9wWhPqE</a:t>
            </a:r>
            <a:endParaRPr lang="en-GB" dirty="0">
              <a:latin typeface="Segoe UI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D978B-ECFB-4083-B2CD-24E11EE8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662" y="3465401"/>
            <a:ext cx="2835408" cy="141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Next steps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A8591-100E-4290-9847-EABE85B7C85E}"/>
              </a:ext>
            </a:extLst>
          </p:cNvPr>
          <p:cNvSpPr txBox="1"/>
          <p:nvPr/>
        </p:nvSpPr>
        <p:spPr>
          <a:xfrm>
            <a:off x="154615" y="1086615"/>
            <a:ext cx="73296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entury Gothic" panose="020B0502020202020204" pitchFamily="34" charset="0"/>
              </a:rPr>
              <a:t>Now that we looked a little bit at universities and apprenticeships, we are going to now look at some jobs that are available to you.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Michroma" panose="020B060402020202020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E6AC-8938-42B3-B8A8-864F57FB1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67" y="2232286"/>
            <a:ext cx="4064066" cy="245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35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7060693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Career Example’s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164DE-6EF1-4C1A-93EB-DD2622C1B5B9}"/>
              </a:ext>
            </a:extLst>
          </p:cNvPr>
          <p:cNvSpPr txBox="1"/>
          <p:nvPr/>
        </p:nvSpPr>
        <p:spPr>
          <a:xfrm>
            <a:off x="120326" y="849882"/>
            <a:ext cx="8214231" cy="4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24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1: Random Word Generator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F1DC01-53D1-4902-A6FE-BBD89B1AB482}"/>
              </a:ext>
            </a:extLst>
          </p:cNvPr>
          <p:cNvSpPr/>
          <p:nvPr/>
        </p:nvSpPr>
        <p:spPr>
          <a:xfrm>
            <a:off x="142978" y="1971649"/>
            <a:ext cx="37930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hlinkClick r:id="rId2" tooltip="https://randomwordgenerator.com/letter.php"/>
              </a:rPr>
              <a:t>https://randomwordgenerator.com/letter.php</a:t>
            </a:r>
            <a:endParaRPr lang="en-GB" dirty="0">
              <a:latin typeface="Segoe UI" panose="020B0502040204020203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83A31E-A7E5-4280-8E58-ABBADA60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717" y="1189356"/>
            <a:ext cx="6123137" cy="4266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3E3511-B8CA-4C06-B478-64D63AB9F623}"/>
              </a:ext>
            </a:extLst>
          </p:cNvPr>
          <p:cNvSpPr txBox="1"/>
          <p:nvPr/>
        </p:nvSpPr>
        <p:spPr>
          <a:xfrm rot="21046622">
            <a:off x="5734210" y="2045505"/>
            <a:ext cx="25741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Michroma" panose="020B0604020202020204" charset="0"/>
              </a:rPr>
              <a:t>ABCDEFGHIJKLMNOPQRSTUVWXYZ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7134C-68CA-4C3A-AAAB-A58BDC224E15}"/>
              </a:ext>
            </a:extLst>
          </p:cNvPr>
          <p:cNvSpPr txBox="1"/>
          <p:nvPr/>
        </p:nvSpPr>
        <p:spPr>
          <a:xfrm>
            <a:off x="119265" y="2297979"/>
            <a:ext cx="53083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600" dirty="0">
                <a:latin typeface="Century Gothic" panose="020B0502020202020204" pitchFamily="34" charset="0"/>
              </a:rPr>
              <a:t>Go to the word generator website by opening the link above by holding down ‘ctrl’ and click on the link 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Century Gothic" panose="020B0502020202020204" pitchFamily="34" charset="0"/>
              </a:rPr>
              <a:t>Generate 4 random letters using the website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Century Gothic" panose="020B0502020202020204" pitchFamily="34" charset="0"/>
              </a:rPr>
              <a:t>Open up the Worksheet called </a:t>
            </a:r>
            <a:r>
              <a:rPr lang="en-GB" sz="1600" b="1" i="1" dirty="0">
                <a:latin typeface="Century Gothic" panose="020B0502020202020204" pitchFamily="34" charset="0"/>
              </a:rPr>
              <a:t>‘Activity 1 - Work Sheet - Career Options &amp; Goal Setting’ </a:t>
            </a:r>
            <a:r>
              <a:rPr lang="en-GB" sz="1600" dirty="0">
                <a:latin typeface="Century Gothic" panose="020B0502020202020204" pitchFamily="34" charset="0"/>
              </a:rPr>
              <a:t>document and go to Task 1. </a:t>
            </a:r>
          </a:p>
          <a:p>
            <a:pPr marL="342900" indent="-342900">
              <a:buAutoNum type="arabicPeriod"/>
            </a:pPr>
            <a:r>
              <a:rPr lang="en-GB" sz="1600" dirty="0">
                <a:latin typeface="Century Gothic" panose="020B0502020202020204" pitchFamily="34" charset="0"/>
              </a:rPr>
              <a:t>Using the table provided, input your 4 random letters and then think and fill in a job role that starts with that letter. </a:t>
            </a:r>
            <a:endParaRPr lang="en-GB" sz="1600" dirty="0">
              <a:latin typeface="Michroma" panose="020B060402020202020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13BEF-7269-4E4F-B35E-82D9A6E9BC5A}"/>
              </a:ext>
            </a:extLst>
          </p:cNvPr>
          <p:cNvSpPr txBox="1"/>
          <p:nvPr/>
        </p:nvSpPr>
        <p:spPr>
          <a:xfrm>
            <a:off x="119265" y="1305572"/>
            <a:ext cx="4064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We will start with looking at different jobs that are out there! </a:t>
            </a:r>
          </a:p>
        </p:txBody>
      </p:sp>
    </p:spTree>
    <p:extLst>
      <p:ext uri="{BB962C8B-B14F-4D97-AF65-F5344CB8AC3E}">
        <p14:creationId xmlns:p14="http://schemas.microsoft.com/office/powerpoint/2010/main" val="1379849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Century Gothic" panose="020B0502020202020204" pitchFamily="34" charset="0"/>
              </a:rPr>
              <a:t>Job information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A8591-100E-4290-9847-EABE85B7C85E}"/>
              </a:ext>
            </a:extLst>
          </p:cNvPr>
          <p:cNvSpPr txBox="1"/>
          <p:nvPr/>
        </p:nvSpPr>
        <p:spPr>
          <a:xfrm>
            <a:off x="269875" y="3944816"/>
            <a:ext cx="73296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  <a:latin typeface="Michroma" panose="020B0604020202020204" charset="0"/>
                <a:hlinkClick r:id="rId2"/>
              </a:rPr>
              <a:t>https://www.prospects.ac.uk/job-profiles</a:t>
            </a:r>
            <a:endParaRPr lang="en-GB" sz="1600" b="1" dirty="0">
              <a:solidFill>
                <a:srgbClr val="0070C0"/>
              </a:solidFill>
              <a:latin typeface="Michroma" panose="020B060402020202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913C41-0C44-4567-9A27-F9BB344CEBEE}"/>
              </a:ext>
            </a:extLst>
          </p:cNvPr>
          <p:cNvSpPr txBox="1"/>
          <p:nvPr/>
        </p:nvSpPr>
        <p:spPr>
          <a:xfrm>
            <a:off x="269875" y="1085333"/>
            <a:ext cx="7329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Now, using the link below, have a browse through the A-Z list of jobs and the pathways to getting them. Then choose one job which you find most appealing to use for the following task.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B9E66C-9FCD-4A53-B495-675D7FC5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29" y="2425560"/>
            <a:ext cx="2653432" cy="117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7060693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Career example’s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164DE-6EF1-4C1A-93EB-DD2622C1B5B9}"/>
              </a:ext>
            </a:extLst>
          </p:cNvPr>
          <p:cNvSpPr txBox="1"/>
          <p:nvPr/>
        </p:nvSpPr>
        <p:spPr>
          <a:xfrm>
            <a:off x="200717" y="969340"/>
            <a:ext cx="8214231" cy="3329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Task 2: What job was most appealing to you and why?</a:t>
            </a:r>
          </a:p>
          <a:p>
            <a:pPr>
              <a:lnSpc>
                <a:spcPct val="107000"/>
              </a:lnSpc>
            </a:pPr>
            <a:endParaRPr lang="en-GB" sz="1800" dirty="0">
              <a:latin typeface="Century Gothic" panose="020B0502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latin typeface="Century Gothic" panose="020B0502020202020204" pitchFamily="34" charset="0"/>
              </a:rPr>
              <a:t>Using your </a:t>
            </a:r>
            <a:r>
              <a:rPr lang="en-GB" sz="1800" b="1" i="1" dirty="0">
                <a:latin typeface="Century Gothic" panose="020B0502020202020204" pitchFamily="34" charset="0"/>
              </a:rPr>
              <a:t>‘Activity 1 - Work Sheet - Career Options &amp; Goal Setting’ </a:t>
            </a:r>
            <a:r>
              <a:rPr lang="en-GB" sz="1800" dirty="0">
                <a:latin typeface="Century Gothic" panose="020B0502020202020204" pitchFamily="34" charset="0"/>
              </a:rPr>
              <a:t>write down which job you found most appealing and the answers to the following questions:</a:t>
            </a:r>
          </a:p>
          <a:p>
            <a:pPr>
              <a:lnSpc>
                <a:spcPct val="107000"/>
              </a:lnSpc>
            </a:pPr>
            <a:endParaRPr lang="en-GB" sz="18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GB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Would going to university or doing a </a:t>
            </a:r>
            <a:r>
              <a:rPr lang="en-GB" sz="1800" dirty="0">
                <a:latin typeface="Century Gothic" panose="020B0502020202020204" pitchFamily="34" charset="0"/>
              </a:rPr>
              <a:t>apprenticeships help you in the role</a:t>
            </a:r>
            <a:r>
              <a:rPr lang="en-GB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What is the salary?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Is it a role you could progress in?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GB" sz="1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What skills could you bring to the role?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D527A-AFFB-4BE5-BEF1-620EDAAC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73" y="3225023"/>
            <a:ext cx="1554910" cy="155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0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Goal setting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AA8591-100E-4290-9847-EABE85B7C85E}"/>
              </a:ext>
            </a:extLst>
          </p:cNvPr>
          <p:cNvSpPr txBox="1"/>
          <p:nvPr/>
        </p:nvSpPr>
        <p:spPr>
          <a:xfrm>
            <a:off x="256091" y="962933"/>
            <a:ext cx="73296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latin typeface="Century Gothic" panose="020B0502020202020204" pitchFamily="34" charset="0"/>
              </a:rPr>
              <a:t>Task 3: Steps To Success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Now we are going to take a moment to look at setting some long term goals. We are going to make the steps to success!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Using your </a:t>
            </a:r>
            <a:r>
              <a:rPr lang="en-GB" sz="1600" b="1" i="1" dirty="0">
                <a:latin typeface="Century Gothic" panose="020B0502020202020204" pitchFamily="34" charset="0"/>
              </a:rPr>
              <a:t>‘Activity 1 - Work Sheet - Career Options &amp; Goal Setting’ </a:t>
            </a:r>
            <a:r>
              <a:rPr lang="en-GB" sz="1600" dirty="0">
                <a:latin typeface="Century Gothic" panose="020B0502020202020204" pitchFamily="34" charset="0"/>
              </a:rPr>
              <a:t>document,</a:t>
            </a:r>
            <a:r>
              <a:rPr lang="en-GB" sz="1600" b="1" i="1" dirty="0">
                <a:latin typeface="Century Gothic" panose="020B0502020202020204" pitchFamily="34" charset="0"/>
              </a:rPr>
              <a:t> </a:t>
            </a:r>
            <a:r>
              <a:rPr lang="en-GB" sz="1600" dirty="0">
                <a:latin typeface="Century Gothic" panose="020B0502020202020204" pitchFamily="34" charset="0"/>
              </a:rPr>
              <a:t>complete your own ‘Steps to Success’ using the instructions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below: 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2125DE-A1D4-4531-BE85-EBAA85E7C9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71"/>
          <a:stretch/>
        </p:blipFill>
        <p:spPr>
          <a:xfrm>
            <a:off x="6730690" y="2913321"/>
            <a:ext cx="2157219" cy="213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F33A6A-2D3F-49B7-8C96-89C976465F4A}"/>
              </a:ext>
            </a:extLst>
          </p:cNvPr>
          <p:cNvSpPr txBox="1"/>
          <p:nvPr/>
        </p:nvSpPr>
        <p:spPr>
          <a:xfrm>
            <a:off x="269875" y="3193541"/>
            <a:ext cx="5986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1. First thing you need to do is at the top of your steps to success write down your goal!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It could be anything from owning your own home in 7 years or going to university, its totally up to you what your goal is.</a:t>
            </a:r>
          </a:p>
        </p:txBody>
      </p:sp>
    </p:spTree>
    <p:extLst>
      <p:ext uri="{BB962C8B-B14F-4D97-AF65-F5344CB8AC3E}">
        <p14:creationId xmlns:p14="http://schemas.microsoft.com/office/powerpoint/2010/main" val="1668155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ubtitle 45">
            <a:extLst>
              <a:ext uri="{FF2B5EF4-FFF2-40B4-BE49-F238E27FC236}">
                <a16:creationId xmlns:a16="http://schemas.microsoft.com/office/drawing/2014/main" id="{FC1C521B-EF80-4E12-9230-93F953026C7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875" y="233363"/>
            <a:ext cx="6181725" cy="341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entury Gothic" panose="020B0502020202020204" pitchFamily="34" charset="0"/>
              </a:rPr>
              <a:t>Goal setting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332B5C-751B-4046-A6C7-B03D9B84933D}"/>
              </a:ext>
            </a:extLst>
          </p:cNvPr>
          <p:cNvSpPr txBox="1"/>
          <p:nvPr/>
        </p:nvSpPr>
        <p:spPr>
          <a:xfrm>
            <a:off x="190333" y="937581"/>
            <a:ext cx="732963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2. The second thing you need to do is write down at least 4-6 steps that you would need to take to achieve your goal!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Think about the following: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Do you need to go to university?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Do you need a job?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Century Gothic" panose="020B0502020202020204" pitchFamily="34" charset="0"/>
              </a:rPr>
              <a:t>Do you need to save money?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These are just some of the things that you need to consider when you are planning your steps.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6EA51-1582-4416-A535-CE162720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213" y="3456429"/>
            <a:ext cx="2222454" cy="157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30326"/>
      </p:ext>
    </p:extLst>
  </p:cSld>
  <p:clrMapOvr>
    <a:masterClrMapping/>
  </p:clrMapOvr>
</p:sld>
</file>

<file path=ppt/theme/theme1.xml><?xml version="1.0" encoding="utf-8"?>
<a:theme xmlns:a="http://schemas.openxmlformats.org/drawingml/2006/main" name="1_Title master page">
  <a:themeElements>
    <a:clrScheme name="NCS">
      <a:dk1>
        <a:srgbClr val="000000"/>
      </a:dk1>
      <a:lt1>
        <a:srgbClr val="FFFFFF"/>
      </a:lt1>
      <a:dk2>
        <a:srgbClr val="434343"/>
      </a:dk2>
      <a:lt2>
        <a:srgbClr val="E7E6E6"/>
      </a:lt2>
      <a:accent1>
        <a:srgbClr val="0AE0E0"/>
      </a:accent1>
      <a:accent2>
        <a:srgbClr val="F74F80"/>
      </a:accent2>
      <a:accent3>
        <a:srgbClr val="FF9C38"/>
      </a:accent3>
      <a:accent4>
        <a:srgbClr val="1ADE91"/>
      </a:accent4>
      <a:accent5>
        <a:srgbClr val="8138A6"/>
      </a:accent5>
      <a:accent6>
        <a:srgbClr val="FFEB5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General header slide">
  <a:themeElements>
    <a:clrScheme name="Office">
      <a:dk1>
        <a:srgbClr val="000000"/>
      </a:dk1>
      <a:lt1>
        <a:srgbClr val="FFFFFF"/>
      </a:lt1>
      <a:dk2>
        <a:srgbClr val="434343"/>
      </a:dk2>
      <a:lt2>
        <a:srgbClr val="E7E6E6"/>
      </a:lt2>
      <a:accent1>
        <a:srgbClr val="0AE0E0"/>
      </a:accent1>
      <a:accent2>
        <a:srgbClr val="F74F80"/>
      </a:accent2>
      <a:accent3>
        <a:srgbClr val="FF9C38"/>
      </a:accent3>
      <a:accent4>
        <a:srgbClr val="1ADE91"/>
      </a:accent4>
      <a:accent5>
        <a:srgbClr val="8138A6"/>
      </a:accent5>
      <a:accent6>
        <a:srgbClr val="FFEB52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450A9CCA12874E9925761D45AD5D85" ma:contentTypeVersion="12" ma:contentTypeDescription="Create a new document." ma:contentTypeScope="" ma:versionID="cc310877ef47cfe68dd093e498f4902f">
  <xsd:schema xmlns:xsd="http://www.w3.org/2001/XMLSchema" xmlns:xs="http://www.w3.org/2001/XMLSchema" xmlns:p="http://schemas.microsoft.com/office/2006/metadata/properties" xmlns:ns3="2460a905-e562-4748-a3c9-c3b97a2e3a53" xmlns:ns4="54e9cc33-28ac-4235-8764-29bdae2d4800" targetNamespace="http://schemas.microsoft.com/office/2006/metadata/properties" ma:root="true" ma:fieldsID="ebdffe44a553b0f72d2b6c6e61746e20" ns3:_="" ns4:_="">
    <xsd:import namespace="2460a905-e562-4748-a3c9-c3b97a2e3a53"/>
    <xsd:import namespace="54e9cc33-28ac-4235-8764-29bdae2d48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0a905-e562-4748-a3c9-c3b97a2e3a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e9cc33-28ac-4235-8764-29bdae2d4800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16CE4F6-D92B-41F4-8653-24F7A99B64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093C6E1-6379-4D41-8847-282481EAF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4e9cc33-28ac-4235-8764-29bdae2d4800"/>
    <ds:schemaRef ds:uri="2460a905-e562-4748-a3c9-c3b97a2e3a53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A727F9-69F3-41AA-8A66-F09311BA8E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60a905-e562-4748-a3c9-c3b97a2e3a53"/>
    <ds:schemaRef ds:uri="54e9cc33-28ac-4235-8764-29bdae2d48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17031</TotalTime>
  <Words>688</Words>
  <Application>Microsoft Office PowerPoint</Application>
  <PresentationFormat>On-screen Show (16:9)</PresentationFormat>
  <Paragraphs>63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Michroma</vt:lpstr>
      <vt:lpstr>Arial</vt:lpstr>
      <vt:lpstr>Segoe UI</vt:lpstr>
      <vt:lpstr>Times New Roman</vt:lpstr>
      <vt:lpstr>Century Gothic</vt:lpstr>
      <vt:lpstr>Montserrat Medium</vt:lpstr>
      <vt:lpstr>Calibri</vt:lpstr>
      <vt:lpstr>1_Title master page</vt:lpstr>
      <vt:lpstr>4_General header slide</vt:lpstr>
      <vt:lpstr>Custom Design</vt:lpstr>
      <vt:lpstr>Career options &amp; Goal setting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Resilience and Wellbeing</dc:title>
  <dc:creator>Wadzanai Makunike</dc:creator>
  <cp:lastModifiedBy>Georgia Woolgar</cp:lastModifiedBy>
  <cp:revision>107</cp:revision>
  <dcterms:modified xsi:type="dcterms:W3CDTF">2021-02-03T15:55:54Z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0x010100DD450A9CCA12874E9925761D45AD5D85</vt:lpwstr>
  </property>
</Properties>
</file>